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開場：附件是機器螺栓／動力螺桿講義。本產品是 ST 自攻＋沉頭楔夾，公式不得當 Ttarget。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附件 p.9–10。指數與單位保持原文，不重算、不改寫成公制產品規格。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附件 p.11。控制鏈仍是 Torque/Angle → Clamp Load → Joint Stability。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附件 p.10–11 Depth Tap。產品 CT 為 n=100、σ=0.02，屬工程補充。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附件摩擦出現在 p.11–14 動力螺桿。Seneviratne μ／μh 是工程補充，不是附件。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Guideline：控制對象是 Clamp Load。Torque 只是代理。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附件失效是螺栓本體應力。本線 DFMEA 必須跟弱件：楔／拉穿 vs PCR 滑牙。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設計審查入場券：能指出先接觸面、不成牙段、弱件、重裝策略。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點估計 kgf·cm 僅供討論順序 Td＜Tseat＜Ts＜Tb，不是凍結 Recipe。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附件無 Tdrive／Tseat／Tstrip 定義。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附件無驗證計畫。能力數據不得改寫接受值。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附件作者欄 John、Word 2016、35 頁。內容含牙型定義、UN/M 標示、螺栓應力、動力螺桿習題。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先有 PFD／特徵站位，再鎖 ST。意圖 A 不測接地阻抗。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製程列席概念／ID 評審：斷差、沉頭、陽極、無噴塗、貼紙。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避免把 35 頁後半習題誤當成緊固規範。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散會回收：斷差閉環、兩套程式凍結門檻、貼紙是否進 CP。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2026-09-15 背景修正：IQOS／Veev 機械結構相同。ID 貼紙不證明 Clamp Load。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附件 p.1–2。Tensile stress area AT 見後頁。60° 是產品已確認，不是附件指定 ST。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附件 p.5 Thread Conventions。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附件 p.2–4 Different Types of Thread Profiles。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附件 p.4–7。附件 1/4-20 例把 2A／2B 與內外牙對調書寫，引用時以標準本文為準，不在此選邊當圖紙。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對接 International-Screw-Standards。圖紙只引編號＋適用範圍。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附件 p.2、p.8–9。單位隨原文混用 mm／in、N／lb，轉單位後才能算。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0080" y="1051560"/>
            <a:ext cx="2194560" cy="329184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51560"/>
            <a:ext cx="21945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PingFang TC"/>
                <a:ea typeface="PingFang TC"/>
              </a:rPr>
              <a:t>DESIGN  ×  PROCESS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554480"/>
            <a:ext cx="1097280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PingFang TC"/>
                <a:ea typeface="PingFang TC"/>
              </a:rPr>
              <a:t>Screw Fastening Process Development
對應 Product Design Mechanical Structure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91840"/>
            <a:ext cx="10789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D0D8E0"/>
                </a:solidFill>
                <a:latin typeface="PingFang TC"/>
                <a:ea typeface="PingFang TC"/>
              </a:rPr>
              <a:t>螺絲機械結構特徵與製程開發注意事項
給產品設計／製程工程：先對上附件用語，再接到兩套接合的 Recipe 與驗證。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75488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A8D0D0"/>
                </a:solidFill>
                <a:latin typeface="PingFang TC"/>
                <a:ea typeface="PingFang TC"/>
              </a:rPr>
              <a:t>附件：446371616-screws.pdf（牙型／螺栓 handbook，2020-02-10）
工程補充：兩產品線 PCR 內構自攻＋沉頭鎖金屬外殼。數字未經驗證不得進圖紙。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598932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8A9AA8"/>
                </a:solidFill>
                <a:latin typeface="PingFang TC"/>
                <a:ea typeface="PingFang TC"/>
              </a:rPr>
              <a:t>2026-09-16  ·  Screw Fasten-Technology  ·  內部使用  ·  非正式放行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C  Stress area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Stress area AT：附件的有效抗拉面積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附件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10 / 26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1097280"/>
            <a:ext cx="11612880" cy="1554480"/>
          </a:xfrm>
          <a:prstGeom prst="rect">
            <a:avLst/>
          </a:prstGeom>
          <a:solidFill>
            <a:srgbClr val="E8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" y="1234440"/>
            <a:ext cx="112471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A1A1A"/>
                </a:solidFill>
                <a:latin typeface="PingFang TC"/>
                <a:ea typeface="PingFang TC"/>
              </a:rPr>
              <a:t>附件：Tensile stress area AT 是「與有牙桿同等抗拉強度的無牙桿面積」。該無牙桿直徑＝中徑與小徑的平均。新設計用 As（stress area）承載；保守設計用牙根直徑面積。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28600" y="2834640"/>
          <a:ext cx="1170432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1440"/>
                <a:gridCol w="3901440"/>
                <a:gridCol w="3901440"/>
              </a:tblGrid>
              <a:tr h="676656"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公式（附件）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符號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用途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676656"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St = Fa / Ar = Fa / As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抗拉應力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軸向載除以有效面積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76656"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Ss = 16T / (π Di³)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牙根扭轉剪應力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只看扭矩，未含頭下摩擦分配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76656"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Sc = Fa / [(π/4)(Do²−Di²) NT]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牙面壓縮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NT＝承受的牙數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76656"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Ss = Fa / (π Di t NT)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牙根簡單剪切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t＝牙厚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C  Stress area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附件許用應力：Vallance／Faires 不是 PCR 窗口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附件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11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82880" y="1097280"/>
          <a:ext cx="1179576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920"/>
                <a:gridCol w="3931920"/>
                <a:gridCol w="3931920"/>
              </a:tblGrid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來源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附件公式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附件註記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Vallance 許用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Sw = C · Ar^0.418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C＝1000 青銅／5000 碳鋼／1500 合金鋼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Vallance 載重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Fa = C · Ar^1.418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同上 C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Faires 設計應力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Sd = Sy / (6 As^0.50)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註：6 不是安全係數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Faires 抗拉載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Fe = Sy / (6 As^1.50)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註：6 不是安全係數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Working strength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W = St [0.55d² − 0.25d]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英制螺栓經驗式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274320" y="5303520"/>
            <a:ext cx="11612880" cy="1051560"/>
          </a:xfrm>
          <a:prstGeom prst="rect">
            <a:avLst/>
          </a:prstGeom>
          <a:solidFill>
            <a:srgbClr val="FB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" y="544068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A32D2D"/>
                </a:solidFill>
                <a:latin typeface="PingFang TC"/>
                <a:ea typeface="PingFang TC"/>
              </a:rPr>
              <a:t>禁止：用上式反推 ST1.4、PCR boss 或薄鋁楔夾的 Ttarget。弱件是母材，不是螺絲 As。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C  Preload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Preload／Torque：附件常數只適用機器螺栓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附件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12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28600" y="1097280"/>
          <a:ext cx="1170432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1440"/>
                <a:gridCol w="3901440"/>
                <a:gridCol w="3901440"/>
              </a:tblGrid>
              <a:tr h="640080"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項目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附件原文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單位／條件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640080"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Initial torque Vallance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 = 0.20 Fa D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as received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40080"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Initial torque Faires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 = 0.20 Fi D 或 0.15 Fi 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0.15＝Lubricated；0.20＝as received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Initial tension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Fi = 1600 D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附件未寫適用鋼種／直徑範圍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40080"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Bolt elongation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δb = (lead) × (number of turns)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動力螺桿運動學，不是接合剛度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274320" y="4480560"/>
            <a:ext cx="5715000" cy="1828800"/>
          </a:xfrm>
          <a:prstGeom prst="rect">
            <a:avLst/>
          </a:prstGeom>
          <a:solidFill>
            <a:srgbClr val="E8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1480" y="457200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B6B6B"/>
                </a:solidFill>
                <a:latin typeface="PingFang TC"/>
                <a:ea typeface="PingFang TC"/>
              </a:rPr>
              <a:t>附件能教的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4892040"/>
            <a:ext cx="548640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>
                <a:solidFill>
                  <a:srgbClr val="1A1A1A"/>
                </a:solidFill>
                <a:latin typeface="PingFang TC"/>
                <a:ea typeface="PingFang TC"/>
              </a:rPr>
              <a:t>扭矩大部分消耗在摩擦</a:t>
            </a:r>
          </a:p>
          <a:p>
            <a:pPr algn="l">
              <a:spcAft>
                <a:spcPts val="300"/>
              </a:spcAft>
            </a:pPr>
            <a:r>
              <a:rPr sz="1300" b="0">
                <a:solidFill>
                  <a:srgbClr val="1A1A1A"/>
                </a:solidFill>
                <a:latin typeface="PingFang TC"/>
                <a:ea typeface="PingFang TC"/>
              </a:rPr>
              <a:t>潤滑會改同一 preload 所需 T</a:t>
            </a:r>
          </a:p>
          <a:p>
            <a:pPr algn="l">
              <a:spcAft>
                <a:spcPts val="300"/>
              </a:spcAft>
            </a:pPr>
            <a:r>
              <a:rPr sz="1300" b="0">
                <a:solidFill>
                  <a:srgbClr val="1A1A1A"/>
                </a:solidFill>
                <a:latin typeface="PingFang TC"/>
                <a:ea typeface="PingFang TC"/>
              </a:rPr>
              <a:t>先定 Fi／Fa，再談 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17920" y="4480560"/>
            <a:ext cx="5669280" cy="1828800"/>
          </a:xfrm>
          <a:prstGeom prst="rect">
            <a:avLst/>
          </a:prstGeom>
          <a:solidFill>
            <a:srgbClr val="FB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55080" y="457200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A32D2D"/>
                </a:solidFill>
                <a:latin typeface="PingFang TC"/>
                <a:ea typeface="PingFang TC"/>
              </a:rPr>
              <a:t>工程補充：本產品不能這樣用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80" y="4892040"/>
            <a:ext cx="539496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00"/>
              </a:spcAft>
            </a:pPr>
            <a:r>
              <a:rPr sz="1300" b="0">
                <a:solidFill>
                  <a:srgbClr val="1A1A1A"/>
                </a:solidFill>
                <a:latin typeface="PingFang TC"/>
                <a:ea typeface="PingFang TC"/>
              </a:rPr>
              <a:t>自攻 Tdrive 不是 preload</a:t>
            </a:r>
          </a:p>
          <a:p>
            <a:pPr algn="l">
              <a:spcAft>
                <a:spcPts val="300"/>
              </a:spcAft>
            </a:pPr>
            <a:r>
              <a:rPr sz="1300" b="0">
                <a:solidFill>
                  <a:srgbClr val="1A1A1A"/>
                </a:solidFill>
                <a:latin typeface="PingFang TC"/>
                <a:ea typeface="PingFang TC"/>
              </a:rPr>
              <a:t>沉頭楔夾不是螺紋夾緊</a:t>
            </a:r>
          </a:p>
          <a:p>
            <a:pPr algn="l">
              <a:spcAft>
                <a:spcPts val="300"/>
              </a:spcAft>
            </a:pPr>
            <a:r>
              <a:rPr sz="1300" b="0">
                <a:solidFill>
                  <a:srgbClr val="1A1A1A"/>
                </a:solidFill>
                <a:latin typeface="PingFang TC"/>
                <a:ea typeface="PingFang TC"/>
              </a:rPr>
              <a:t>0.15／0.20 不得進電批程式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D  Engagement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Engagement depth：附件 tap 深 vs 本產品 Le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附件＋工程補充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13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82880" y="1051560"/>
          <a:ext cx="585216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0720"/>
                <a:gridCol w="1950720"/>
                <a:gridCol w="1950720"/>
              </a:tblGrid>
              <a:tr h="6096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來源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規則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性質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6096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 脆性材料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 = 1.5 D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Depth of tap 起點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096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 鋼 Vallance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 = 1.25 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Depth of tap 起點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 鋼／鍛鐵 Faires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 = D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Depth of tap 起點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096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工程補充 鋁 screening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1.5–2.0 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handbook 起點，非圖紙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工程補充 PCR screening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2.0–2.5 D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handbook 起點，非圖紙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217920" y="1051560"/>
          <a:ext cx="566928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9760"/>
                <a:gridCol w="1889760"/>
                <a:gridCol w="1889760"/>
              </a:tblGrid>
              <a:tr h="73152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本說明例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CT Le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讀法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7315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Housing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mean 0.87（0.62D）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可能只量到錐；圓柱不成牙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7315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支架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mean 2.45（1.75D）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接近名義 2.40；仍＜2.0D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牙數估計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鋁 ≈1.9 牙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不得用 Le 反推 Tstrip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7315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壓縮牙數 NT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 Sc／Ss 含 NT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間隙孔 NT≠圓柱牙數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274320" y="4892040"/>
            <a:ext cx="11612880" cy="1417320"/>
          </a:xfrm>
          <a:prstGeom prst="rect">
            <a:avLst/>
          </a:prstGeom>
          <a:solidFill>
            <a:srgbClr val="FDF3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" y="5029200"/>
            <a:ext cx="1124712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工程補充：附件 h 是攻牙深度，不是自攻有效咬合。Housing 內側 Ø1.60＞大徑，圓柱無牙；支架 CT 未覆蓋堆疊最差 2.04。0.8D／2–2.5D 不得寫進圖紙。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D  Friction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材料／摩擦／潤滑：附件係數對不上本堆疊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附件＋工程補充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14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37160" y="1051560"/>
          <a:ext cx="118872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3962400"/>
                <a:gridCol w="3962400"/>
              </a:tblGrid>
              <a:tr h="751114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因子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附件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工程補充（本堆疊）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751114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牙側摩擦 f／μ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動力螺桿習題 0.08–0.20 等級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Zn-Ni 3–8 μm 佔 ST1.4 中徑比大；量牙側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751114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頭下／collar fc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Tf = fc W (ro+ri)/2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Housing＝82° 錐＋陽極膜；支架＝盤頭壓 PCB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51114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潤滑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 = 0.15 Fi D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電子產品不預設點厭氧膠到 PC／PCR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751114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as received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 = 0.20 Fi D 或 0.20 Fa 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來料油／乾膜未凍結＝摩擦窗未凍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51114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母材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碳鋼／合金鋼／青銅常數 C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PCR 75% ER1002Z；PIR 75% 鋁；非均質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751116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溫度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附件未給連續生產升溫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高速 PCR 升溫改 μ 與強度；兩套 DoE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D  Stiffness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Joint stiffness：附件幾乎沒寫，製程卻最在乎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C46B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15 / 26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1097280"/>
            <a:ext cx="11612880" cy="1234440"/>
          </a:xfrm>
          <a:prstGeom prst="rect">
            <a:avLst/>
          </a:prstGeom>
          <a:solidFill>
            <a:srgbClr val="E8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" y="1234440"/>
            <a:ext cx="112471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附件僅有 δb = (lead)×(圈數)，描述動力螺桿行程，不是螺栓－被夾件剛度比 kb／km。以下為工程補充。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182880" y="2468880"/>
          <a:ext cx="11795760" cy="379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920"/>
                <a:gridCol w="3931920"/>
                <a:gridCol w="3931920"/>
              </a:tblGrid>
              <a:tr h="758952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接合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剛度圖像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製程含義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758952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理想鋼對鋼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螺絲伸、被夾件縮，preload 可算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本產品不是此域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758952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Housing 楔夾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薄鋁錐局部塑性可能主導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Tseat／斷差散；調扭矩救不了幾何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58952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支架 PCR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塑膠蠕變 → preload 下降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金屬–塑膠–金屬必須 limiter／insert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758952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PCB 在夾緊串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板彎、焊點應變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PCB 退出主夾緊串；只被壓、不作母牙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E  Failure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失效模式：附件應力 vs 本產品弱件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附件＋工程補充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16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37160" y="1051560"/>
          <a:ext cx="118872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971800"/>
                <a:gridCol w="2971800"/>
                <a:gridCol w="2971800"/>
              </a:tblGrid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模式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附件對應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本產品（工程補充）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線上訊號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公牙扭斷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Ss = 16T／(π Di³)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Tbreak 1.8／1.5 只是來料下限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Ts＜Tb → 弱件不是螺絲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公牙抗拉斷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St = Fa／As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ST1.4 幾乎不是主失效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勿用 As 推窗口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牙面壓潰／剪壞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Sc、Ss(simple)、NT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支架＝PCR 母牙滑牙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成型段斜率崩、轉角飆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楔夾／拉穿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附件無此模式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Housing 弱件（推論）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斷差突變、錐口變形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浮鎖／未座緊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附件無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頭未碰到先接觸面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無 Tseat 拐點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Cam-out / 歪斜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T5、位置 Ø0.1 C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十字交叉、斷差單邊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蠕變鬆脫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附件無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PCR／熱循環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可靠度後殘餘夾緊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E  Design input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設計輸入：圖紙欄位對附件因子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C46B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17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37160" y="1051560"/>
          <a:ext cx="118872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3962400"/>
                <a:gridCol w="3962400"/>
              </a:tblGrid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設計輸入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附件對得上的詞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本產品要凍結的欄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牙型／螺距／牙高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P、depth、included angle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60°；Housing P=0.453；支架 P=0.45、牙高 0.2175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頭型／驅動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未涵蓋沉頭角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82°±1° T5；盤頭 Ø2.50×0.50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先接觸面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collar／head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外側 Ø2.60；內側 Ø1.60 間隙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咬合／NT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h、NT、t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CT Le 分布＋堆疊最差；不成牙段勿當 NT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材料身分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C、Sy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ER1002Z PCR 75%；AL5252C PIR 75%；兩鋼種分料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摩擦狀態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f、fc、0.15／0.20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鍍厚、陽極膜、來料油；不預設膠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壽命策略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Frequent disassembly（UNC）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Housing 3–5 次；支架一次件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電氣意圖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意圖 A：非接地件，不去膜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E  Process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製程本質：同一 ST1.4，兩條完全不同的鏈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C46B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18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82880" y="1051560"/>
          <a:ext cx="1179576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920"/>
                <a:gridCol w="3931920"/>
                <a:gridCol w="3931920"/>
              </a:tblGrid>
              <a:tr h="70104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文獻／曲線段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Housing 沉頭楔夾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支架 PCR 成型牙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70104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咬入 Te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幾乎沒有（孔＞大徑）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有；對應 Tdrive 0.25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70104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成型前進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不應出現；出現＝孔錯／錯料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主段；斜率＝批次＋預孔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0104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貫穿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內側本來是間隙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通孔才可能掉扭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70104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無成型前進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牙在間隙空轉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頭尚未貼合的摩擦平台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0104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終鎖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沉頭楔＋斷差；Tseat 0.70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盤頭壓 PCB；Tseat 0.50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65760" y="5440680"/>
            <a:ext cx="114300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C46B1A"/>
                </a:solidFill>
                <a:latin typeface="PingFang TC"/>
                <a:ea typeface="PingFang TC"/>
              </a:rPr>
              <a:t>附件沒有五段自攻曲線。五段是工程補充（Seneviratne）。離合器只切終扭＝監看不了前四段。必須 Torque–Angle＋曲線存檔。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E  Window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製程窗口：點估計已開，分布未到就不能凍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C46B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19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82880" y="1051560"/>
          <a:ext cx="1179576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8940"/>
                <a:gridCol w="2948940"/>
                <a:gridCol w="2948940"/>
                <a:gridCol w="2948940"/>
              </a:tblGrid>
              <a:tr h="613954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參數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Housing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支架／PCBA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製程含義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613954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Tdrive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0.25 刮膜＋楔入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0.25 開 PCR 牙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同值 ≠ 可共用 Recipe／MSA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13954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Tseat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0.70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0.50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未座緊＝浮鎖／斷差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13954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Tstrip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1.70 楔／拉穿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1.40 母牙滑牙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弱件都不是螺絲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13954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Tbreak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1.8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1.5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來料下限；禁止反推 Ttarget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13954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比值點估計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6.8 ≥2.5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5.6 ≥2.5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要 Tstrip(min)/Tdrive(max)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13956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夾緊段點估計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1.00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0.90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缺 n／min／σ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65760" y="553212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B6B6B"/>
                </a:solidFill>
                <a:latin typeface="PingFang TC"/>
                <a:ea typeface="PingFang TC"/>
              </a:rPr>
              <a:t>門檻：Tstrip(min)/Tdrive(max) ≥ 2.5 且電批 MSA 通過，才凍兩套 Ttarget。0.5×Tstrip 不是 universal rule。單位 kgf·cm。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使用紀律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來源分級：附件與工程補充必須分開讀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附件＋工程補充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2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28600" y="1097280"/>
          <a:ext cx="1170432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80"/>
                <a:gridCol w="2926080"/>
                <a:gridCol w="2926080"/>
                <a:gridCol w="2926080"/>
              </a:tblGrid>
              <a:tr h="82296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層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來源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能做什麼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不能做什麼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82296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446371616-screws.pdf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統一牙型用語、應力面積、handbook 公式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抄 T=0.20FaD／0.15FiD 當自攻 Ttarget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82296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工程補充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Brief／Guideline／Design-Basis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對上 PCR 內構＋沉頭金屬外殼兩套接合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把說明例點估計寫成圖紙接受值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2296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國際規範庫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ISO 1478／2702 等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圖紙只引編號＋適用範圍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把 VDI 2230 當薄鋁／PCR 計算書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82296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未驗證數據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點估計扭矩、CT 均值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討論窗口是否可能存在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凍 Recipe、改 Push-out／拆裝規格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65760" y="5394960"/>
            <a:ext cx="114300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C46B1A"/>
                </a:solidFill>
                <a:latin typeface="PingFang TC"/>
                <a:ea typeface="PingFang TC"/>
              </a:rPr>
              <a:t>讀法：每頁右上角標「附件」或「工程補充」。附件未寫的自攻五段曲線、Torque–Angle、控制計畫，全部是工程補充。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F  Verification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驗證計畫：什麼數據才能進 Recipe／CP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C46B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20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37160" y="1051560"/>
          <a:ext cx="118872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971800"/>
                <a:gridCol w="2971800"/>
                <a:gridCol w="2971800"/>
              </a:tblGrid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ID／項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燈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要證明什麼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現況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V-Mea-10 斷差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P0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頭厚／窩深／斷差幾何相容；凸凹符號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0.80 vs 0.21 與 0.00–0.20 不相容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V-Mea-05／06 扭矩分布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兩套 n／min／σ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僅點估計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V-Mea-03 電批 MSA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P0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曲線可信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開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V-Mea-04 楔夾／掉屑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不成牙＋陽極孔口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開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V-Mea-07 兩批 PCR 曲線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P1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非均質假設不成立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開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V-Mea-08／09 CT GR&amp;R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Le 定義與最差 2.04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部分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Push-out／拆裝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P1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規格≥10 kgf；Housing 3–5 次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均值通過 ≠ 改規格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F  Control plan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控制計畫：產品 CTQ 對過程 KCC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C46B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21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37160" y="1051560"/>
          <a:ext cx="118872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971800"/>
                <a:gridCol w="2971800"/>
                <a:gridCol w="2971800"/>
              </a:tblGrid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過程 KCC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追溯 CTQ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線上做法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凍結前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兩套 Ttarget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FT-P-18／19／26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100% 曲線；分料號程式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標未凍結；禁止抄 0.20FaD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Tdrive／Tseat 拐點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FT-P-03／12／18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Torque–Angle 判浮鎖／滑牙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分 MSA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轉角窗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FT-P-15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頂死、錯料、預孔偏差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高速另做 DoE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斷差抽檢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FT-P-03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螺絲表面－外殼表面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無凸凹＝抽檢打架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防混 10B21／SWRCH18A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FT-P-04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掃碼／治具／配方 ID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混料＝用錯窗口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禁重裝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FT-P-22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支架重工只能報廢 boss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重鎖樣品不當量產代表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PCR 批次觸發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FT-P-23／KCC-10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換批再驗證曲線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TDS 仍非正式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584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ID 貼紙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FT-P-03 附註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位置／氣泡／剝離（若進 CP）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待確認；不閉環斷差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F  DFM-DFA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DFM／DFA 接口：設計不給，製程就無法凍窗口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C46B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22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37160" y="1051560"/>
          <a:ext cx="118872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971800"/>
                <a:gridCol w="2971800"/>
                <a:gridCol w="2971800"/>
              </a:tblGrid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接口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設計必須交出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製程才能做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缺了會怎樣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DFM 幾何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先接觸面、不成牙段、頭厚＋窩深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對位／楔入／斷差 SOP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鎖到齊平＝把鋁錐壓垮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DFM 材料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PCR≠virgin；兩鋼種分料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分 Recipe、分 IQC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窗口假共用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DFA 順序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誰先鎖、PCB 不在主夾緊串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治具與防呆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板彎、焊點應變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DFA 重裝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售後 3–5 次 vs 一次件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培訓／系統封鎖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第一次不良流出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DFT 量測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凸凹、基準、CT 定義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GR&amp;R、抽檢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客訴無法判責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ID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可量測表面，不是渲染齊平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外觀與 Tseat 同向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貼紙掩蓋不相容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FMEA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弱件寫進 DES／PRC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曲線判讀跟弱件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用 Tbreak 設程式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附錄  附件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附件後段 Power Screw：留下用語，不進本線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附件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23 / 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1097280"/>
            <a:ext cx="1133856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600" b="0">
                <a:solidFill>
                  <a:srgbClr val="1A1A1A"/>
                </a:solidFill>
                <a:latin typeface="PingFang TC"/>
                <a:ea typeface="PingFang TC"/>
              </a:rPr>
              <a:t>附件 p.12 起是 Square／ACME／梯形／UN 動力螺桿：升載、降載、collar 摩擦、效率、自鎖。</a:t>
            </a:r>
          </a:p>
          <a:p>
            <a:pPr algn="l">
              <a:spcAft>
                <a:spcPts val="1000"/>
              </a:spcAft>
            </a:pPr>
            <a:r>
              <a:rPr sz="1600" b="0">
                <a:solidFill>
                  <a:srgbClr val="1A1A1A"/>
                </a:solidFill>
                <a:latin typeface="PingFang TC"/>
                <a:ea typeface="PingFang TC"/>
              </a:rPr>
              <a:t>總扭矩 T = Tf + Tc；功率 Pi = 2πTN；效率 e = Po／Pi。</a:t>
            </a:r>
          </a:p>
          <a:p>
            <a:pPr algn="l">
              <a:spcAft>
                <a:spcPts val="1000"/>
              </a:spcAft>
            </a:pPr>
            <a:r>
              <a:rPr sz="1600" b="0">
                <a:solidFill>
                  <a:srgbClr val="1A1A1A"/>
                </a:solidFill>
                <a:latin typeface="PingFang TC"/>
                <a:ea typeface="PingFang TC"/>
              </a:rPr>
              <a:t>Lead angle α = tan⁻¹(L／πDm)；單線 L=P，雙線 L=2P。</a:t>
            </a:r>
          </a:p>
          <a:p>
            <a:pPr algn="l">
              <a:spcAft>
                <a:spcPts val="1000"/>
              </a:spcAft>
            </a:pPr>
            <a:r>
              <a:rPr sz="1600" b="0">
                <a:solidFill>
                  <a:srgbClr val="1A1A1A"/>
                </a:solidFill>
                <a:latin typeface="PingFang TC"/>
                <a:ea typeface="PingFang TC"/>
              </a:rPr>
              <a:t>自鎖判據（方牙）：μ &gt; tan λ。這是傳動螺桿，不是電子產品自攻終鎖。</a:t>
            </a:r>
          </a:p>
          <a:p>
            <a:pPr algn="l">
              <a:spcAft>
                <a:spcPts val="1000"/>
              </a:spcAft>
            </a:pPr>
            <a:r>
              <a:rPr sz="1600" b="0">
                <a:solidFill>
                  <a:srgbClr val="1A1A1A"/>
                </a:solidFill>
                <a:latin typeface="PingFang TC"/>
                <a:ea typeface="PingFang TC"/>
              </a:rPr>
              <a:t>工程補充：本產品不把 power-screw 效率式寫進電批。只借用 collar／head 摩擦「頭下也吃扭矩」這一句。</a:t>
            </a:r>
          </a:p>
          <a:p>
            <a:pPr algn="l">
              <a:spcAft>
                <a:spcPts val="1000"/>
              </a:spcAft>
            </a:pPr>
            <a:r>
              <a:rPr sz="1600" b="0">
                <a:solidFill>
                  <a:srgbClr val="1A1A1A"/>
                </a:solidFill>
                <a:latin typeface="PingFang TC"/>
                <a:ea typeface="PingFang TC"/>
              </a:rPr>
              <a:t>附件習題（壓縮機螺栓、閘門螺桿、HP）一律不當本產品計算書。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紀律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禁止事項（設計與製程同一張清單）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C46B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24 / 26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1097280"/>
            <a:ext cx="5715000" cy="5166360"/>
          </a:xfrm>
          <a:prstGeom prst="rect">
            <a:avLst/>
          </a:prstGeom>
          <a:solidFill>
            <a:srgbClr val="FB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" y="1234440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A32D2D"/>
                </a:solidFill>
                <a:latin typeface="PingFang TC"/>
                <a:ea typeface="PingFang TC"/>
              </a:rPr>
              <a:t>從附件禁止帶出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1691640"/>
            <a:ext cx="53949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T = 0.20 Fa D／0.15 Fi D 當 Ttarget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Fi = 1600 D 當 preload 規格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h = 1.5D／1.25D／1D 當圖紙牙深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Vallance／Faires 許用當 PCR 強度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UNC 90° 或 M 公差當 ST 接受值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動力螺桿效率式當鎖付程式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1097280"/>
            <a:ext cx="5669280" cy="5166360"/>
          </a:xfrm>
          <a:prstGeom prst="rect">
            <a:avLst/>
          </a:prstGeom>
          <a:solidFill>
            <a:srgbClr val="FDF3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234440"/>
            <a:ext cx="5303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C46B1A"/>
                </a:solidFill>
                <a:latin typeface="PingFang TC"/>
                <a:ea typeface="PingFang TC"/>
              </a:rPr>
              <a:t>從說明例禁止帶出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1691640"/>
            <a:ext cx="53035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用 Tbreak 推 Ttarget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Tdrive 同為 0.25 就共用 Recipe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均值 Push-out／拆裝改規格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用 CT Le 或斷差反推扭矩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ID 貼紙當斷差／Clamp Load 閉環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鎖緊＝接地；PCR 套 virgin 規則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下一步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下一步：設計凍結輸入，製程才能凍窗口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C46B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25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37160" y="1051560"/>
          <a:ext cx="118872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971800"/>
                <a:gridCol w="2971800"/>
                <a:gridCol w="2971800"/>
              </a:tblGrid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優先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行動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Owner 類型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驗證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P0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閉環頭厚 0.80／窩深 0.21／斷差 0.10±0.10＋凸凹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機構＋量測（製程列席）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V-Mea-10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補兩套扭矩 n／min／σ＋電批 MSA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實驗室＋設備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V-Mea-05／06／03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P1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兩套 Torque–Angle 草稿程式＋防混＋存檔（標未凍結）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設備／製程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V-Mch-01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支架禁重裝進 SOP／系統；Housing 拆裝補 min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製造／培訓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V-Man-01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P1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CT Le GR&amp;R；最差 2.04 是否覆蓋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量測＋機構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V-Mea-08／09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確認 ID 貼紙是否進控制計畫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ID＋品質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FT-P-03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57225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P2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特徵進 DFMEA／PFMEA／CP；圖註非接地件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品質＋製程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FMEA Cascade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附錄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文件地圖與引用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C46B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26 / 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1097280"/>
            <a:ext cx="57607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7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附件：446371616-screws.pdf</a:t>
            </a:r>
          </a:p>
          <a:p>
            <a:pPr algn="l">
              <a:spcAft>
                <a:spcPts val="7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[[Screw Fasten-Technology-AI-Brief]]</a:t>
            </a:r>
          </a:p>
          <a:p>
            <a:pPr algn="l">
              <a:spcAft>
                <a:spcPts val="7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[[Screw-Joint-Design-Guideline]]</a:t>
            </a:r>
          </a:p>
          <a:p>
            <a:pPr algn="l">
              <a:spcAft>
                <a:spcPts val="7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[[Design-Basis-材料與螺絲說明例]]</a:t>
            </a:r>
          </a:p>
          <a:p>
            <a:pPr algn="l">
              <a:spcAft>
                <a:spcPts val="7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[[CTQ-List]]</a:t>
            </a:r>
          </a:p>
          <a:p>
            <a:pPr algn="l">
              <a:spcAft>
                <a:spcPts val="7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[[製程注意事項-IQOS-Veev緊固結構]]</a:t>
            </a:r>
          </a:p>
          <a:p>
            <a:pPr algn="l">
              <a:spcAft>
                <a:spcPts val="7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[[Seneviratne-鎖付必須關注參數]]</a:t>
            </a:r>
          </a:p>
          <a:p>
            <a:pPr algn="l">
              <a:spcAft>
                <a:spcPts val="7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[[International-Screw-Standards]]</a:t>
            </a:r>
          </a:p>
          <a:p>
            <a:pPr algn="l">
              <a:spcAft>
                <a:spcPts val="700"/>
              </a:spcAft>
            </a:pPr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路徑：01-Projects/Screw Fasten-Technology/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0" y="1143000"/>
            <a:ext cx="5349240" cy="5029200"/>
          </a:xfrm>
          <a:prstGeom prst="rect">
            <a:avLst/>
          </a:prstGeom>
          <a:solidFill>
            <a:srgbClr val="F4F6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83680" y="132588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B6B6B"/>
                </a:solidFill>
                <a:latin typeface="PingFang TC"/>
                <a:ea typeface="PingFang TC"/>
              </a:rPr>
              <a:t>帶走的三句話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0" y="1874519"/>
            <a:ext cx="50292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400"/>
              </a:spcAft>
            </a:pPr>
            <a:r>
              <a:rPr sz="1600" b="0">
                <a:solidFill>
                  <a:srgbClr val="1A1A1A"/>
                </a:solidFill>
                <a:latin typeface="PingFang TC"/>
                <a:ea typeface="PingFang TC"/>
              </a:rPr>
              <a:t>附件管用語與機器螺栓公式。</a:t>
            </a:r>
          </a:p>
          <a:p>
            <a:pPr algn="l">
              <a:spcAft>
                <a:spcPts val="1400"/>
              </a:spcAft>
            </a:pPr>
            <a:r>
              <a:rPr sz="1600" b="0">
                <a:solidFill>
                  <a:srgbClr val="1A1A1A"/>
                </a:solidFill>
                <a:latin typeface="PingFang TC"/>
                <a:ea typeface="PingFang TC"/>
              </a:rPr>
              <a:t>產品是 PCR 自攻＋沉頭楔夾。</a:t>
            </a:r>
          </a:p>
          <a:p>
            <a:pPr algn="l">
              <a:spcAft>
                <a:spcPts val="1400"/>
              </a:spcAft>
            </a:pPr>
            <a:r>
              <a:rPr sz="1600" b="0">
                <a:solidFill>
                  <a:srgbClr val="1A1A1A"/>
                </a:solidFill>
                <a:latin typeface="PingFang TC"/>
                <a:ea typeface="PingFang TC"/>
              </a:rPr>
              <a:t>沒有分布與 MSA，就沒有 Recipe。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議程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議程：從結構特徵走到製程窗口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C46B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3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28600" y="1097280"/>
          <a:ext cx="1170432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80"/>
                <a:gridCol w="2926080"/>
                <a:gridCol w="2926080"/>
                <a:gridCol w="2926080"/>
              </a:tblGrid>
              <a:tr h="744582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段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主題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設計帶走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製程帶走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744582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A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產品機械結構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兩產品線共用架構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兩套 Recipe，不混程式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744582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B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Thread geometry／type／standard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圖紙用語與牙型家族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通止規對的是哪一族牙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44582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C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Stress area／preload／torque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夾緊力才是目標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handbook 扭矩常數不是 Recipe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744582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Engagement／材料摩擦／剛度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咬合與摩擦是設計輸入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PCR／陽極／Zn-Ni 要分批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44582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E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失效、設計輸入、窗口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弱件是誰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曲線判讀跟弱件走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744588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驗證／控制計畫／DFM-DFA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可量測的凍結物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MSA 先於凍 Ttarget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A  結構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產品機械結構：兩線共用、兩套接合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C46B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4 / 26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1097280"/>
            <a:ext cx="5715000" cy="2286000"/>
          </a:xfrm>
          <a:prstGeom prst="rect">
            <a:avLst/>
          </a:prstGeom>
          <a:solidFill>
            <a:srgbClr val="E8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" y="1188720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B6B6B"/>
                </a:solidFill>
                <a:latin typeface="PingFang TC"/>
                <a:ea typeface="PingFang TC"/>
              </a:rPr>
              <a:t>內部結構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1600200"/>
            <a:ext cx="53949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PCR 作內部結構組件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自攻螺絲緊固（盤頭成型牙）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PCBA 通孔路徑；板不作母牙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一次鎖附＝壽命，禁重裝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1097280"/>
            <a:ext cx="5669280" cy="2286000"/>
          </a:xfrm>
          <a:prstGeom prst="rect">
            <a:avLst/>
          </a:prstGeom>
          <a:solidFill>
            <a:srgbClr val="FDF3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188720"/>
            <a:ext cx="5303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C46B1A"/>
                </a:solidFill>
                <a:latin typeface="PingFang TC"/>
                <a:ea typeface="PingFang TC"/>
              </a:rPr>
              <a:t>外觀結構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1600200"/>
            <a:ext cx="53035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沉頭自攻把金屬外殼鎖到內構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說明例：圓柱不成牙，82° 楔夾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鎖後斷差 0.10±0.10（頭厚不相容）</a:t>
            </a:r>
          </a:p>
          <a:p>
            <a:pPr algn="l">
              <a:spcAft>
                <a:spcPts val="4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明顯斷差現行可貼 ID 貼紙（不閉環）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74320" y="3566160"/>
          <a:ext cx="1161288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3220"/>
                <a:gridCol w="2903220"/>
                <a:gridCol w="2903220"/>
                <a:gridCol w="2903220"/>
              </a:tblGrid>
              <a:tr h="88392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接合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公頭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對手件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製程本質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88392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Housing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ST1.4×6 沉頭 T5  10B21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AL5252C 陽極 t=1.00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楔夾／拉穿，不是圓柱自攻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88392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支架／PCBA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ST1.4×3 盤頭  SWRCH18A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ER1002Z PCR-PC＋PCB 0.60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自攻成型；弱件是 PCR 母牙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B  Geometry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Thread geometry：附件用語必須寫進圖紙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附件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5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82880" y="1051560"/>
          <a:ext cx="1179576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920"/>
                <a:gridCol w="3931920"/>
                <a:gridCol w="3931920"/>
              </a:tblGrid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用語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附件定義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圖紙／量測含義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Axis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沿螺絲縱向中心的假想線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歪斜、位置度的基準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Crest / Root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牙頂表面／牙谷底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大徑碰 crest；小徑碰 root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Flank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連接 crest 與 root 的側面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摩擦與徑向分力作用面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Pitch P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軸向相鄰對應點距離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每轉進給；牙數 ≈ Le／P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Depth of thread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crest 到 root 的距離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牙高；附件未給本產品數值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Major / Minor / Pitch dia.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最大、最小、理論中徑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Tdrive／Tstrip 讀不同直徑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Helix / Lead angle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螺旋對軸／對垂直面的角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tan λ = lead／(π Dm)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Flank / Included angle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側面與軸垂線；兩 flank 夾角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本說明例兩顆皆 60°（工程補充）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Lead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螺母轉一圈的軸向位移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單線 lead = pitch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B  Geometry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圖面慣例：看得見的牙怎麼畫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附件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6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28600" y="1097280"/>
          <a:ext cx="1170432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1440"/>
                <a:gridCol w="3901440"/>
                <a:gridCol w="3901440"/>
              </a:tblGrid>
              <a:tr h="658368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情況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附件規定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製程／IQC 注意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Visible thread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Crest＝粗實線；Root＝細實線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剖視時剖面線畫到 crest，不是 root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Hidden thread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Crest 與 root 皆虛線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3D 隱藏牙不可當量測平面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Section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剖面線延伸到 crest 線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沉頭錐與圓柱段要分平面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Straight vs tapered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柱面＝平行牙；錐面＝錐牙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本產品公頭是直牙；Housing 外側是 82° 頭錐（工程補充）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274320" y="4617720"/>
            <a:ext cx="11612880" cy="1691640"/>
          </a:xfrm>
          <a:prstGeom prst="rect">
            <a:avLst/>
          </a:prstGeom>
          <a:solidFill>
            <a:srgbClr val="FDF3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" y="4709160"/>
            <a:ext cx="11247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6B1A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029200"/>
            <a:ext cx="112471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1A"/>
                </a:solidFill>
                <a:latin typeface="PingFang TC"/>
                <a:ea typeface="PingFang TC"/>
              </a:rPr>
              <a:t>Housing Section X-X：外側 Ø2.60 先接觸、內側 Ø1.60 間隙孔。圓柱段畫得出牙線也不代表有母牙。IQC 不得把間隙孔當「有牙通過」。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B  Type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Thread type：附件五種剖面，本產品只用 V 牙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附件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7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28600" y="1097280"/>
          <a:ext cx="1170432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1440"/>
                <a:gridCol w="3901440"/>
                <a:gridCol w="3901440"/>
              </a:tblGrid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剖面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附件用途取向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本產品適用？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Square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傳動、高效率動力螺桿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否。附件後段習題主場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V-Threads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緊固；徑向分力大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是。說明例側面角 60°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ACME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傳動；14.5° 半角常見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否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Buttress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單向軸向載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Whitworth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英制 55° 緊固遺產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4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否。不預設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65760" y="5349240"/>
            <a:ext cx="114300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C46B1A"/>
                </a:solidFill>
                <a:latin typeface="PingFang TC"/>
                <a:ea typeface="PingFang TC"/>
              </a:rPr>
              <a:t>工程補充：60° V 牙在 PCR hoop 與沉頭錐都會放大徑向力。附件沒有自攻成型牙或 82° 沉頭頭型。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B  Standard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Thread standard：附件的 M 與 UN 怎麼讀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附件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8 / 26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1097280"/>
            <a:ext cx="5715000" cy="3246120"/>
          </a:xfrm>
          <a:prstGeom prst="rect">
            <a:avLst/>
          </a:prstGeom>
          <a:solidFill>
            <a:srgbClr val="E8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" y="1188720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B6B6B"/>
                </a:solidFill>
                <a:latin typeface="PingFang TC"/>
                <a:ea typeface="PingFang TC"/>
              </a:rPr>
              <a:t>Metric（附件）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1600200"/>
            <a:ext cx="539496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例：M 8 × 1.25 - 4g6g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M＝公制；8＝大徑；1.25＝螺距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4g＝中徑公差；6g＝大徑公差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M＝普通；MJ＝較大牙根圓角（疲勞）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1097280"/>
            <a:ext cx="5669280" cy="3246120"/>
          </a:xfrm>
          <a:prstGeom prst="rect">
            <a:avLst/>
          </a:prstGeom>
          <a:solidFill>
            <a:srgbClr val="F4F6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188720"/>
            <a:ext cx="5303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PingFang TC"/>
                <a:ea typeface="PingFang TC"/>
              </a:rPr>
              <a:t>Unified（附件）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1600200"/>
            <a:ext cx="530352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例：1/4-20 UNC-2A／2B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UNC 粗牙、UNF 細牙、UNEF 極細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2A 外牙／2B 內牙（附件原文如此標）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1A1A1A"/>
                </a:solidFill>
                <a:latin typeface="PingFang TC"/>
                <a:ea typeface="PingFang TC"/>
              </a:rPr>
              <a:t>UNR＝較大牙根圓角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74320" y="4480560"/>
          <a:ext cx="1161288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0960"/>
                <a:gridCol w="3870960"/>
                <a:gridCol w="387096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系列（附件）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附件自己寫的適用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振動／拆裝備註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UNC / 普通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一般組裝、常拆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附件：不利振動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UNF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調整、汽車／航空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附件：較利振動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UNEF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儀器、航空、高振衝擊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附件：高合金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B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91695" cy="84124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09728"/>
            <a:ext cx="7498079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A8D0D0"/>
                </a:solidFill>
                <a:latin typeface="PingFang TC"/>
                <a:ea typeface="PingFang TC"/>
              </a:rPr>
              <a:t>B  Standard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32918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PingFang TC"/>
                <a:ea typeface="PingFang TC"/>
              </a:rPr>
              <a:t>附件標準族 ≠ 本產品 ST 牙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solidFill>
            <a:srgbClr val="C46B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81160" y="256032"/>
            <a:ext cx="26060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PingFang TC"/>
                <a:ea typeface="PingFang TC"/>
              </a:rPr>
              <a:t>工程補充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" y="6656832"/>
            <a:ext cx="9509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Screw Fasten-Technology  ·  Screw Fastening Process × Mechanical Structure  ·  附件非圖紙規格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56832"/>
            <a:ext cx="1463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PingFang TC"/>
                <a:ea typeface="PingFang TC"/>
              </a:rPr>
              <a:t>9 / 26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82880" y="1097280"/>
          <a:ext cx="1179576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920"/>
                <a:gridCol w="3931920"/>
                <a:gridCol w="3931920"/>
              </a:tblGrid>
              <a:tr h="86868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問題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附件給的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PingFang TC"/>
                          <a:ea typeface="PingFang TC"/>
                        </a:rPr>
                        <a:t>本產品應對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86868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這是 M1.4 機器牙嗎？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M 系列基本牙型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否。ST1.4 先對 ISO 1478，不是 ISO 262／724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86868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沉頭是 90° 嗎？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附件未定沉頭角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圖紙寫死 82°±1°；ISO 機器沉頭常 90°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6868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性能等級 8.8／10.9？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未列 ISO 898-1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ST 機械性質對 ISO 2702，不用 898-1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  <a:tr h="86868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通孔用哪一檔？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未列 ISO 273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Housing 內側 Ø1.60＝間隙；外側 Ø2.60＝沉頭先接觸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6868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VDI 2230 能算 preload 嗎？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附件無 VDI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A1A"/>
                          </a:solidFill>
                          <a:latin typeface="PingFang TC"/>
                          <a:ea typeface="PingFang TC"/>
                        </a:rPr>
                        <a:t>不得當薄鋁楔夾／PCR 成型牙計算書</a:t>
                      </a:r>
                    </a:p>
                  </a:txBody>
                  <a:tcPr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